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35BB2-11EC-4894-92B2-835CC27F7AEB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EDB118-AA4F-4423-84C0-5B9840CDCD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35BB2-11EC-4894-92B2-835CC27F7AEB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EDB118-AA4F-4423-84C0-5B9840CDC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35BB2-11EC-4894-92B2-835CC27F7AEB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EDB118-AA4F-4423-84C0-5B9840CDC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35BB2-11EC-4894-92B2-835CC27F7AEB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EDB118-AA4F-4423-84C0-5B9840CDC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35BB2-11EC-4894-92B2-835CC27F7AEB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EDB118-AA4F-4423-84C0-5B9840CDCD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35BB2-11EC-4894-92B2-835CC27F7AEB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EDB118-AA4F-4423-84C0-5B9840CDC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35BB2-11EC-4894-92B2-835CC27F7AEB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EDB118-AA4F-4423-84C0-5B9840CDC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35BB2-11EC-4894-92B2-835CC27F7AEB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EDB118-AA4F-4423-84C0-5B9840CDC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35BB2-11EC-4894-92B2-835CC27F7AEB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EDB118-AA4F-4423-84C0-5B9840CDCD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35BB2-11EC-4894-92B2-835CC27F7AEB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EDB118-AA4F-4423-84C0-5B9840CDC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35BB2-11EC-4894-92B2-835CC27F7AEB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EDB118-AA4F-4423-84C0-5B9840CDCD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4935BB2-11EC-4894-92B2-835CC27F7AEB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0EDB118-AA4F-4423-84C0-5B9840CDCD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zakupki.gov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eltorg.ru/" TargetMode="External"/><Relationship Id="rId2" Type="http://schemas.openxmlformats.org/officeDocument/2006/relationships/hyperlink" Target="http://www.sberbank-ast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p-micex.ru/" TargetMode="External"/><Relationship Id="rId5" Type="http://schemas.openxmlformats.org/officeDocument/2006/relationships/hyperlink" Target="http://www.rts-tender.ru/" TargetMode="External"/><Relationship Id="rId4" Type="http://schemas.openxmlformats.org/officeDocument/2006/relationships/hyperlink" Target="http://etp.zakazrf.r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851648" cy="4536504"/>
          </a:xfrm>
        </p:spPr>
        <p:txBody>
          <a:bodyPr>
            <a:normAutofit/>
          </a:bodyPr>
          <a:lstStyle/>
          <a:p>
            <a:r>
              <a:rPr lang="ru-RU" dirty="0" smtClean="0"/>
              <a:t>Обзорный семинар для предпринимателей города Кузнецка об участии в закупках в соответствии с Федеральным законом</a:t>
            </a:r>
            <a:br>
              <a:rPr lang="ru-RU" dirty="0" smtClean="0"/>
            </a:br>
            <a:r>
              <a:rPr lang="ru-RU" dirty="0" smtClean="0"/>
              <a:t>от 05.04.2013 № 44-ФЗ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1206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Участие в электронном аукционе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739937"/>
            <a:ext cx="7499350" cy="4216326"/>
          </a:xfrm>
        </p:spPr>
      </p:pic>
    </p:spTree>
    <p:extLst>
      <p:ext uri="{BB962C8B-B14F-4D97-AF65-F5344CB8AC3E}">
        <p14:creationId xmlns="" xmlns:p14="http://schemas.microsoft.com/office/powerpoint/2010/main" val="22058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22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Законодательная база осуществления закупок для государственных и муниципальных нужд в Российской Федерации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Федеральный закон </a:t>
            </a:r>
            <a:r>
              <a:rPr lang="ru-RU" sz="2400" dirty="0"/>
              <a:t>от </a:t>
            </a:r>
            <a:r>
              <a:rPr lang="ru-RU" sz="2400" dirty="0" smtClean="0"/>
              <a:t>05.04.2013 № 44-ФЗ «О </a:t>
            </a:r>
            <a:r>
              <a:rPr lang="ru-RU" sz="2400" dirty="0"/>
              <a:t>контрактной системе в сфере </a:t>
            </a:r>
            <a:r>
              <a:rPr lang="ru-RU" sz="2400" dirty="0" smtClean="0"/>
              <a:t>закупок товаров</a:t>
            </a:r>
            <a:r>
              <a:rPr lang="ru-RU" sz="2400" dirty="0"/>
              <a:t>, работ, услуг для </a:t>
            </a:r>
            <a:r>
              <a:rPr lang="ru-RU" sz="2400" dirty="0" smtClean="0"/>
              <a:t>обеспечения государственных </a:t>
            </a:r>
            <a:r>
              <a:rPr lang="ru-RU" sz="2400" dirty="0"/>
              <a:t>и муниципальных </a:t>
            </a:r>
            <a:r>
              <a:rPr lang="ru-RU" sz="2400" dirty="0" smtClean="0"/>
              <a:t>нужд»</a:t>
            </a:r>
          </a:p>
          <a:p>
            <a:r>
              <a:rPr lang="ru-RU" sz="2400" dirty="0" smtClean="0"/>
              <a:t>Федеральный закон </a:t>
            </a:r>
            <a:r>
              <a:rPr lang="ru-RU" sz="2400" dirty="0"/>
              <a:t>от 18.07.2011 N 223-ФЗ "О закупках товаров, работ, услуг отдельными видами юридических лиц"</a:t>
            </a:r>
            <a:endParaRPr lang="ru-RU" sz="2400" dirty="0" smtClean="0"/>
          </a:p>
          <a:p>
            <a:r>
              <a:rPr lang="ru-RU" sz="2400" dirty="0" smtClean="0"/>
              <a:t>Федеральные , областные, муниципальные  подзаконные нормативные акты в сфере закупок товаров, работ, услуг</a:t>
            </a:r>
          </a:p>
        </p:txBody>
      </p:sp>
    </p:spTree>
    <p:extLst>
      <p:ext uri="{BB962C8B-B14F-4D97-AF65-F5344CB8AC3E}">
        <p14:creationId xmlns="" xmlns:p14="http://schemas.microsoft.com/office/powerpoint/2010/main" val="52419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Единая информационная система в сфере закупок </a:t>
            </a:r>
            <a:r>
              <a:rPr lang="ru-RU" sz="3600" u="sng" dirty="0">
                <a:hlinkClick r:id="rId2"/>
              </a:rPr>
              <a:t>http://zakupki.gov.ru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435100" y="1730636"/>
            <a:ext cx="7499350" cy="423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28954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Страница ЕИС с планами-графиками закупок товаров, работ, услуг муниципального заказчика администрация города Кузнецка</a:t>
            </a:r>
            <a:endParaRPr lang="ru-RU" sz="2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35100" y="1730636"/>
            <a:ext cx="7499350" cy="423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51174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Способы осуществления закупок товаров, работ, услуг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Конкурентные способы</a:t>
            </a:r>
            <a:r>
              <a:rPr lang="ru-RU" dirty="0" smtClean="0"/>
              <a:t>:</a:t>
            </a:r>
          </a:p>
          <a:p>
            <a:r>
              <a:rPr lang="ru-RU" dirty="0" smtClean="0"/>
              <a:t>конкурсы </a:t>
            </a:r>
            <a:r>
              <a:rPr lang="ru-RU" dirty="0"/>
              <a:t>(открытый конкурс, конкурс с ограниченным участием, двухэтапный конкурс, закрытый конкурс, закрытый конкурс с ограниченным участием, закрытый двухэтапный конкурс);</a:t>
            </a:r>
          </a:p>
          <a:p>
            <a:r>
              <a:rPr lang="ru-RU" dirty="0" smtClean="0"/>
              <a:t>аукционы </a:t>
            </a:r>
            <a:r>
              <a:rPr lang="ru-RU" dirty="0"/>
              <a:t>(аукцион в электронной форме, закрытый аукцион);</a:t>
            </a:r>
          </a:p>
          <a:p>
            <a:r>
              <a:rPr lang="ru-RU" dirty="0" smtClean="0"/>
              <a:t>запрос </a:t>
            </a:r>
            <a:r>
              <a:rPr lang="ru-RU" dirty="0"/>
              <a:t>котировок;</a:t>
            </a:r>
          </a:p>
          <a:p>
            <a:r>
              <a:rPr lang="ru-RU" dirty="0" smtClean="0"/>
              <a:t>запрос </a:t>
            </a:r>
            <a:r>
              <a:rPr lang="ru-RU" dirty="0"/>
              <a:t>предложений.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Неконкурентный способ </a:t>
            </a:r>
            <a:r>
              <a:rPr lang="ru-RU" dirty="0" smtClean="0"/>
              <a:t>(закупка у единственного поставщика).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05760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Электронные площадки для проведения электронных аукционов в соответствии с требованиями Федерального закона № 44-ФЗ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Система </a:t>
            </a:r>
            <a:r>
              <a:rPr lang="ru-RU" sz="2400" dirty="0"/>
              <a:t>торгов «</a:t>
            </a:r>
            <a:r>
              <a:rPr lang="ru-RU" sz="2400" dirty="0" smtClean="0"/>
              <a:t>Сбербанк-АСТ» </a:t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/>
              <a:t>сайт </a:t>
            </a:r>
            <a:r>
              <a:rPr lang="ru-RU" sz="2400" u="sng" dirty="0">
                <a:hlinkClick r:id="rId2"/>
              </a:rPr>
              <a:t>http://www.sberbank-ast.ru</a:t>
            </a:r>
            <a:r>
              <a:rPr lang="ru-RU" sz="2400" dirty="0"/>
              <a:t>);</a:t>
            </a:r>
          </a:p>
          <a:p>
            <a:r>
              <a:rPr lang="ru-RU" sz="2400" dirty="0" smtClean="0"/>
              <a:t>Единая </a:t>
            </a:r>
            <a:r>
              <a:rPr lang="ru-RU" sz="2400" dirty="0"/>
              <a:t>электронная торговая площадка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/>
              <a:t>сайт </a:t>
            </a:r>
            <a:r>
              <a:rPr lang="ru-RU" sz="2400" u="sng" dirty="0">
                <a:hlinkClick r:id="rId3"/>
              </a:rPr>
              <a:t>http://www.roseltorg.ru</a:t>
            </a:r>
            <a:r>
              <a:rPr lang="ru-RU" sz="2400" dirty="0"/>
              <a:t>);</a:t>
            </a:r>
          </a:p>
          <a:p>
            <a:r>
              <a:rPr lang="ru-RU" sz="2400" dirty="0" smtClean="0"/>
              <a:t>Общероссийская </a:t>
            </a:r>
            <a:r>
              <a:rPr lang="ru-RU" sz="2400" dirty="0"/>
              <a:t>система электронной торговли (сайт </a:t>
            </a:r>
            <a:r>
              <a:rPr lang="ru-RU" sz="2400" u="sng" dirty="0">
                <a:hlinkClick r:id="rId4"/>
              </a:rPr>
              <a:t>http://etp.zakazrf.ru</a:t>
            </a:r>
            <a:r>
              <a:rPr lang="ru-RU" sz="2400" dirty="0"/>
              <a:t>);</a:t>
            </a:r>
          </a:p>
          <a:p>
            <a:r>
              <a:rPr lang="ru-RU" sz="2400" dirty="0" smtClean="0"/>
              <a:t>Электронная </a:t>
            </a:r>
            <a:r>
              <a:rPr lang="ru-RU" sz="2400" dirty="0"/>
              <a:t>площадка России «РТС-Тендер»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/>
              <a:t>сайт </a:t>
            </a:r>
            <a:r>
              <a:rPr lang="ru-RU" sz="2400" u="sng" dirty="0">
                <a:hlinkClick r:id="rId5"/>
              </a:rPr>
              <a:t>http://www.rts-tender.ru</a:t>
            </a:r>
            <a:r>
              <a:rPr lang="ru-RU" sz="2400" dirty="0"/>
              <a:t>);</a:t>
            </a:r>
          </a:p>
          <a:p>
            <a:r>
              <a:rPr lang="ru-RU" sz="2400" dirty="0" smtClean="0"/>
              <a:t>Электронная </a:t>
            </a:r>
            <a:r>
              <a:rPr lang="ru-RU" sz="2400" dirty="0"/>
              <a:t>торговая площадка «</a:t>
            </a:r>
            <a:r>
              <a:rPr lang="ru-RU" sz="2400" dirty="0" err="1"/>
              <a:t>Госзакупки</a:t>
            </a:r>
            <a:r>
              <a:rPr lang="ru-RU" sz="2400" dirty="0"/>
              <a:t>» ЭТП ММВБ (сайт </a:t>
            </a:r>
            <a:r>
              <a:rPr lang="ru-RU" sz="2400" u="sng" dirty="0">
                <a:hlinkClick r:id="rId6"/>
              </a:rPr>
              <a:t>http://www.etp-micex.ru</a:t>
            </a:r>
            <a:r>
              <a:rPr lang="ru-RU" sz="2400" dirty="0" smtClean="0"/>
              <a:t>).</a:t>
            </a:r>
          </a:p>
          <a:p>
            <a:r>
              <a:rPr lang="ru-RU" sz="2400" dirty="0" smtClean="0"/>
              <a:t>ОАО </a:t>
            </a:r>
            <a:r>
              <a:rPr lang="ru-RU" sz="2400" dirty="0" smtClean="0"/>
              <a:t>«Российский аукционный дом» (РАД) (</a:t>
            </a:r>
            <a:r>
              <a:rPr lang="ru-RU" sz="2400" u="sng" dirty="0" err="1" smtClean="0"/>
              <a:t>lot-online.ru</a:t>
            </a:r>
            <a:r>
              <a:rPr lang="ru-RU" sz="2400" dirty="0" smtClean="0"/>
              <a:t>).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462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Сайт электронной торговой площадки ЗАО «Сбербанк-АСТ»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35100" y="1730636"/>
            <a:ext cx="7499350" cy="423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2720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Заявление на аккредитацию юридического лица на сайте электронной торговой площадки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739937"/>
            <a:ext cx="7499350" cy="4216326"/>
          </a:xfrm>
        </p:spPr>
      </p:pic>
    </p:spTree>
    <p:extLst>
      <p:ext uri="{BB962C8B-B14F-4D97-AF65-F5344CB8AC3E}">
        <p14:creationId xmlns="" xmlns:p14="http://schemas.microsoft.com/office/powerpoint/2010/main" val="34200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Подача заявки на участие в электронном аукционе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739937"/>
            <a:ext cx="7499350" cy="4216326"/>
          </a:xfrm>
        </p:spPr>
      </p:pic>
    </p:spTree>
    <p:extLst>
      <p:ext uri="{BB962C8B-B14F-4D97-AF65-F5344CB8AC3E}">
        <p14:creationId xmlns="" xmlns:p14="http://schemas.microsoft.com/office/powerpoint/2010/main" val="14395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373</TotalTime>
  <Words>223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Обзорный семинар для предпринимателей города Кузнецка об участии в закупках в соответствии с Федеральным законом от 05.04.2013 № 44-ФЗ </vt:lpstr>
      <vt:lpstr>Законодательная база осуществления закупок для государственных и муниципальных нужд в Российской Федерации</vt:lpstr>
      <vt:lpstr>Единая информационная система в сфере закупок http://zakupki.gov.ru</vt:lpstr>
      <vt:lpstr>Страница ЕИС с планами-графиками закупок товаров, работ, услуг муниципального заказчика администрация города Кузнецка</vt:lpstr>
      <vt:lpstr>Способы осуществления закупок товаров, работ, услуг</vt:lpstr>
      <vt:lpstr>Электронные площадки для проведения электронных аукционов в соответствии с требованиями Федерального закона № 44-ФЗ</vt:lpstr>
      <vt:lpstr>Сайт электронной торговой площадки ЗАО «Сбербанк-АСТ»</vt:lpstr>
      <vt:lpstr>Заявление на аккредитацию юридического лица на сайте электронной торговой площадки</vt:lpstr>
      <vt:lpstr>Подача заявки на участие в электронном аукционе</vt:lpstr>
      <vt:lpstr>Участие в электронном аукционе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Главы администрации города Кузнецка об исполнении муниципального заказа в 2015 году</dc:title>
  <dc:creator>User</dc:creator>
  <cp:lastModifiedBy>Безрукова Ирина Игоревна</cp:lastModifiedBy>
  <cp:revision>23</cp:revision>
  <dcterms:created xsi:type="dcterms:W3CDTF">2016-05-20T05:58:25Z</dcterms:created>
  <dcterms:modified xsi:type="dcterms:W3CDTF">2017-06-07T09:37:48Z</dcterms:modified>
</cp:coreProperties>
</file>